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notesSlides/notesSlide1.xml" ContentType="application/vnd.openxmlformats-officedocument.presentationml.notesSlide+xml"/>
  <Override PartName="/ppt/media/image2.jpeg" ContentType="image/jpeg"/>
  <Override PartName="/ppt/media/image3.jpeg" ContentType="image/jpeg"/>
  <Override PartName="/ppt/notesSlides/notesSlide2.xml" ContentType="application/vnd.openxmlformats-officedocument.presentationml.notesSlide+xml"/>
  <Override PartName="/ppt/media/image4.jpeg" ContentType="image/jpeg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media/image5.jpeg" ContentType="image/jpeg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media/media1.mov" ContentType="video/unknown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 b="def" i="def"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 b="def" i="def"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</Relationships>
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</Relationships>
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</Relationships>
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</Relationships>
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</Relationships>
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</Relationships>
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</Relationships>
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22.xml"/><Relationship Id="rId2" Type="http://schemas.openxmlformats.org/officeDocument/2006/relationships/notesMaster" Target="../notesMasters/notesMaster1.xml"/></Relationships>
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</Relationships>
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</Relationships>
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</Relationships>
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</Relationships>
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</Relationships>
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</Relationships>
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</Relationships>
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8" name="Shape 13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Females exhibit higher cannibalism when unmated or when they perceive conspecifics</a:t>
            </a:r>
          </a:p>
          <a:p>
            <a:pPr/>
            <a:r>
              <a:t>Females cannot recognize their own eggs</a:t>
            </a:r>
          </a:p>
          <a:p>
            <a:pPr/>
            <a:r>
              <a:t>Cannibalism appears to be dilution of risk of eating own offspring</a:t>
            </a:r>
          </a:p>
          <a:p>
            <a:pPr/>
            <a:r>
              <a:t>Essentially shifts the cost-benefit of cannibalism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28" name="Shape 22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Describe structure of NetLogo model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34" name="Shape 23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Describe structure of NetLogo model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40" name="Shape 24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Describe structure of NetLogo model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65" name="Shape 26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Can the model produce a stable bimodal distribution of high and low cannibals, ie a mix of infected high cannibals and uninfected low cannibals?</a:t>
            </a:r>
          </a:p>
          <a:p>
            <a:pPr/>
            <a:r>
              <a:t>Can the disease drive Geocoris populations to extremely low levels, including potential local extinction?</a:t>
            </a:r>
          </a:p>
          <a:p>
            <a:pPr/>
            <a:r>
              <a:t>Does an external source of infection generate continued population suppression?</a:t>
            </a:r>
          </a:p>
          <a:p>
            <a:pPr/>
            <a:r>
              <a:t>Can a relaxed virulence disease lead to a more homogenous distribution of cannibalism levels? ie high levels of infection but relaxed virulence?</a:t>
            </a:r>
          </a:p>
          <a:p>
            <a:pPr/>
            <a:r>
              <a:t>Does a difference in site fidelity between uninfected and infected adults change the disease dynamics and the distribution of mortality?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82" name="Shape 28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Data on populations is density/sweep sample, primarily from Westside</a:t>
            </a:r>
          </a:p>
          <a:p>
            <a:pPr/>
            <a:r>
              <a:t>Cannibalism data 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88" name="Shape 28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Data on populations is density/sweep sample, primarily from Westside</a:t>
            </a:r>
          </a:p>
          <a:p>
            <a:pPr/>
            <a:r>
              <a:t>Cannibalism data 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hape 29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94" name="Shape 29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Cannibalistic females don’t increase consumption of heterospecific eggs</a:t>
            </a:r>
          </a:p>
          <a:p>
            <a:pPr/>
            <a:r>
              <a:t>	- could look at this for more kinds of eggs</a:t>
            </a:r>
          </a:p>
          <a:p>
            <a:pPr/>
            <a:r>
              <a:t>Suggests </a:t>
            </a:r>
            <a:r>
              <a:rPr b="1"/>
              <a:t>general</a:t>
            </a:r>
            <a:r>
              <a:t> hunger may not be driving force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7" name="Shape 14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We’ve since gotten rid of water source, grean bean provides enough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3" name="Shape 15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Feed a mashed-up cannibal to a non-cannibal and they’ll turn cannibalistic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9" name="Shape 15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Data on populations is density/sweep sample, primarily from Westside</a:t>
            </a:r>
          </a:p>
          <a:p>
            <a:pPr/>
            <a:r>
              <a:t>Cannibalism data 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5" name="Shape 16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Can regulate populations (Ricker model), cause cycles, dampen cycles caused by other D-D, bistability caused by benefits of reduced competition and increased energy intake</a:t>
            </a:r>
          </a:p>
          <a:p>
            <a:pPr/>
            <a:r>
              <a:t>Asaf showed other dynamics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1" name="Shape 17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While the </a:t>
            </a:r>
            <a:r>
              <a:rPr i="1"/>
              <a:t>Geocoris</a:t>
            </a:r>
            <a:r>
              <a:t> system is what got me interested in these questions, I’m going to first address the more general phenomenon using a theoretical approach, and I’ll get to the </a:t>
            </a:r>
            <a:r>
              <a:rPr i="1"/>
              <a:t>Geocoris</a:t>
            </a:r>
            <a:r>
              <a:t> system later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90" name="Shape 19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Unfortunate thing about studying this concept is that you can’t really get an infected individual to NOT cannibalize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98" name="Shape 19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Space: for some, it’s the final frontier. For others, it’s their jam. For me, it’s Chapter 2.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20" name="Shape 22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High movement/well mixed increases cannibalistic effect on everyone</a:t>
            </a:r>
          </a:p>
          <a:p>
            <a:pPr/>
            <a:r>
              <a:t>Low movement will mainly increase cannibalism within the infected group, whether consumption of own offspring or other nearby infected</a:t>
            </a:r>
          </a:p>
        </p:txBody>
      </p:sp>
    </p:spTree>
  </p:cSld>
  <p:clrMapOvr>
    <a:masterClrMapping/>
  </p:clrMapOvr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/>
          <p:nvPr>
            <p:ph type="body" sz="quarter" idx="13"/>
          </p:nvPr>
        </p:nvSpPr>
        <p:spPr>
          <a:xfrm>
            <a:off x="1270000" y="6362700"/>
            <a:ext cx="10464800" cy="4699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“Type a quote here.”"/>
          <p:cNvSpPr txBox="1"/>
          <p:nvPr>
            <p:ph type="body" sz="quarter" idx="14"/>
          </p:nvPr>
        </p:nvSpPr>
        <p:spPr>
          <a:xfrm>
            <a:off x="1270000" y="4267200"/>
            <a:ext cx="10464800" cy="6858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/>
            </a:lvl1pPr>
          </a:lstStyle>
          <a:p>
            <a:pPr/>
            <a:r>
              <a:t>“Type a quote here.” </a:t>
            </a:r>
          </a:p>
        </p:txBody>
      </p:sp>
      <p:sp>
        <p:nvSpPr>
          <p:cNvPr id="9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/>
          <p:nvPr>
            <p:ph type="pic" idx="13"/>
          </p:nvPr>
        </p:nvSpPr>
        <p:spPr>
          <a:xfrm>
            <a:off x="1606550" y="635000"/>
            <a:ext cx="9779000" cy="59182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itle Text"/>
          <p:cNvSpPr txBox="1"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sz="quarter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/>
          <p:nvPr>
            <p:ph type="pic" sz="half" idx="13"/>
          </p:nvPr>
        </p:nvSpPr>
        <p:spPr>
          <a:xfrm>
            <a:off x="6718300" y="635000"/>
            <a:ext cx="5334000" cy="8229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Title Text"/>
          <p:cNvSpPr txBox="1"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40" name="Body Level One…"/>
          <p:cNvSpPr txBox="1"/>
          <p:nvPr>
            <p:ph type="body" sz="quarter" idx="1"/>
          </p:nvPr>
        </p:nvSpPr>
        <p:spPr>
          <a:xfrm>
            <a:off x="952500" y="4762500"/>
            <a:ext cx="5334000" cy="4102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/>
          <p:nvPr>
            <p:ph type="pic" sz="half" idx="13"/>
          </p:nvPr>
        </p:nvSpPr>
        <p:spPr>
          <a:xfrm>
            <a:off x="6718300" y="26035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Body Level One…"/>
          <p:cNvSpPr txBox="1"/>
          <p:nvPr>
            <p:ph type="body" sz="half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/>
          <p:nvPr>
            <p:ph type="pic" sz="quarter" idx="13"/>
          </p:nvPr>
        </p:nvSpPr>
        <p:spPr>
          <a:xfrm>
            <a:off x="6718300" y="50927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Image"/>
          <p:cNvSpPr/>
          <p:nvPr>
            <p:ph type="pic" sz="quarter" idx="14"/>
          </p:nvPr>
        </p:nvSpPr>
        <p:spPr>
          <a:xfrm>
            <a:off x="6724518" y="889000"/>
            <a:ext cx="5334001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Image"/>
          <p:cNvSpPr/>
          <p:nvPr>
            <p:ph type="pic" sz="half" idx="15"/>
          </p:nvPr>
        </p:nvSpPr>
        <p:spPr>
          <a:xfrm>
            <a:off x="952500" y="889000"/>
            <a:ext cx="5334000" cy="7975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tif"/><Relationship Id="rId4" Type="http://schemas.openxmlformats.org/officeDocument/2006/relationships/image" Target="../media/image5.jpe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video" Target="../media/media1.mov"/><Relationship Id="rId4" Type="http://schemas.microsoft.com/office/2007/relationships/media" Target="../media/media1.mov"/><Relationship Id="rId5" Type="http://schemas.openxmlformats.org/officeDocument/2006/relationships/image" Target="../media/image6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tif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tif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tif"/><Relationship Id="rId3" Type="http://schemas.openxmlformats.org/officeDocument/2006/relationships/image" Target="../media/image4.tif"/><Relationship Id="rId4" Type="http://schemas.openxmlformats.org/officeDocument/2006/relationships/image" Target="../media/image5.tif"/><Relationship Id="rId5" Type="http://schemas.openxmlformats.org/officeDocument/2006/relationships/image" Target="../media/image6.tif"/><Relationship Id="rId6" Type="http://schemas.openxmlformats.org/officeDocument/2006/relationships/image" Target="../media/image7.tif"/><Relationship Id="rId7" Type="http://schemas.openxmlformats.org/officeDocument/2006/relationships/hyperlink" Target="mailto:mjculshawmaurer@ucdavis.edu" TargetMode="Externa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Relationship Id="rId3" Type="http://schemas.openxmlformats.org/officeDocument/2006/relationships/image" Target="../media/image1.jpeg"/><Relationship Id="rId4" Type="http://schemas.openxmlformats.org/officeDocument/2006/relationships/image" Target="../media/image3.pn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e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jpe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jpe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NetLogoCannModel.png" descr="NetLogoCannModel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6208" y="-1546585"/>
            <a:ext cx="13370344" cy="13370345"/>
          </a:xfrm>
          <a:prstGeom prst="rect">
            <a:avLst/>
          </a:prstGeom>
          <a:ln w="12700">
            <a:miter lim="400000"/>
          </a:ln>
        </p:spPr>
      </p:pic>
      <p:sp>
        <p:nvSpPr>
          <p:cNvPr id="120" name="An Agent-Based Model of Disease-Induced Cannibalism"/>
          <p:cNvSpPr txBox="1"/>
          <p:nvPr>
            <p:ph type="title"/>
          </p:nvPr>
        </p:nvSpPr>
        <p:spPr>
          <a:xfrm>
            <a:off x="2752772" y="3195327"/>
            <a:ext cx="7499256" cy="2499505"/>
          </a:xfrm>
          <a:prstGeom prst="rect">
            <a:avLst/>
          </a:prstGeom>
          <a:solidFill>
            <a:srgbClr val="FFFFFF">
              <a:alpha val="84704"/>
            </a:srgbClr>
          </a:solidFill>
        </p:spPr>
        <p:txBody>
          <a:bodyPr anchor="b"/>
          <a:lstStyle>
            <a:lvl1pPr>
              <a:defRPr b="1" i="1" sz="52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An Agent-Based Model of Disease-Induced Cannibalism</a:t>
            </a:r>
          </a:p>
        </p:txBody>
      </p:sp>
      <p:sp>
        <p:nvSpPr>
          <p:cNvPr id="121" name="The Zombie Geoc-alypse"/>
          <p:cNvSpPr txBox="1"/>
          <p:nvPr/>
        </p:nvSpPr>
        <p:spPr>
          <a:xfrm>
            <a:off x="1363042" y="1287222"/>
            <a:ext cx="10631822" cy="1382205"/>
          </a:xfrm>
          <a:prstGeom prst="rect">
            <a:avLst/>
          </a:prstGeom>
          <a:solidFill>
            <a:srgbClr val="FFFFFF">
              <a:alpha val="85092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/>
          <a:p>
            <a:pPr defTabSz="508254">
              <a:defRPr b="1" sz="6960">
                <a:latin typeface="Helvetica"/>
                <a:ea typeface="Helvetica"/>
                <a:cs typeface="Helvetica"/>
                <a:sym typeface="Helvetica"/>
              </a:defRPr>
            </a:pPr>
            <a:r>
              <a:t>The Zombie </a:t>
            </a:r>
            <a:r>
              <a:rPr i="1"/>
              <a:t>Geoc</a:t>
            </a:r>
            <a:r>
              <a:t>-alypse</a:t>
            </a:r>
          </a:p>
        </p:txBody>
      </p:sp>
      <p:sp>
        <p:nvSpPr>
          <p:cNvPr id="122" name="by Michael Culshaw-Maurer"/>
          <p:cNvSpPr txBox="1"/>
          <p:nvPr/>
        </p:nvSpPr>
        <p:spPr>
          <a:xfrm>
            <a:off x="3340708" y="7072791"/>
            <a:ext cx="6676490" cy="692451"/>
          </a:xfrm>
          <a:prstGeom prst="rect">
            <a:avLst/>
          </a:prstGeom>
          <a:solidFill>
            <a:srgbClr val="FFFFFF">
              <a:alpha val="85092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>
              <a:defRPr b="1" sz="38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by Michael Culshaw-Maurer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Rectangle"/>
          <p:cNvSpPr/>
          <p:nvPr/>
        </p:nvSpPr>
        <p:spPr>
          <a:xfrm>
            <a:off x="-2024" y="-4901"/>
            <a:ext cx="13008848" cy="21590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74" name="Pathways of Virulence"/>
          <p:cNvSpPr txBox="1"/>
          <p:nvPr>
            <p:ph type="title"/>
          </p:nvPr>
        </p:nvSpPr>
        <p:spPr>
          <a:xfrm>
            <a:off x="952500" y="-977"/>
            <a:ext cx="11099800" cy="215115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pPr/>
            <a:r>
              <a:t>Pathways of Virulence</a:t>
            </a:r>
          </a:p>
        </p:txBody>
      </p:sp>
      <p:pic>
        <p:nvPicPr>
          <p:cNvPr id="175" name="IndirectVirulenceDiagram.png" descr="IndirectVirulenceDiagra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924799" y="3367045"/>
            <a:ext cx="6809246" cy="6594781"/>
          </a:xfrm>
          <a:prstGeom prst="rect">
            <a:avLst/>
          </a:prstGeom>
          <a:ln w="12700">
            <a:miter lim="400000"/>
          </a:ln>
        </p:spPr>
      </p:pic>
      <p:sp>
        <p:nvSpPr>
          <p:cNvPr id="176" name="Shape"/>
          <p:cNvSpPr/>
          <p:nvPr/>
        </p:nvSpPr>
        <p:spPr>
          <a:xfrm>
            <a:off x="7988547" y="2252753"/>
            <a:ext cx="2081927" cy="17772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7400" h="17667" fill="norm" stroke="1" extrusionOk="0">
                <a:moveTo>
                  <a:pt x="12882" y="14048"/>
                </a:moveTo>
                <a:lnTo>
                  <a:pt x="10619" y="12352"/>
                </a:lnTo>
                <a:lnTo>
                  <a:pt x="11360" y="17667"/>
                </a:lnTo>
                <a:lnTo>
                  <a:pt x="17058" y="17565"/>
                </a:lnTo>
                <a:lnTo>
                  <a:pt x="15250" y="15784"/>
                </a:lnTo>
                <a:cubicBezTo>
                  <a:pt x="18658" y="11569"/>
                  <a:pt x="17916" y="4687"/>
                  <a:pt x="13725" y="1632"/>
                </a:cubicBezTo>
                <a:cubicBezTo>
                  <a:pt x="6090" y="-3933"/>
                  <a:pt x="-2942" y="5754"/>
                  <a:pt x="925" y="15359"/>
                </a:cubicBezTo>
                <a:lnTo>
                  <a:pt x="4620" y="15420"/>
                </a:lnTo>
                <a:cubicBezTo>
                  <a:pt x="290" y="8327"/>
                  <a:pt x="9152" y="531"/>
                  <a:pt x="13587" y="7531"/>
                </a:cubicBezTo>
                <a:cubicBezTo>
                  <a:pt x="14879" y="9571"/>
                  <a:pt x="14566" y="12464"/>
                  <a:pt x="12882" y="14048"/>
                </a:cubicBezTo>
                <a:close/>
              </a:path>
            </a:pathLst>
          </a:custGeom>
          <a:ln w="1905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800"/>
            </a:pPr>
          </a:p>
        </p:txBody>
      </p:sp>
      <p:grpSp>
        <p:nvGrpSpPr>
          <p:cNvPr id="182" name="Group"/>
          <p:cNvGrpSpPr/>
          <p:nvPr/>
        </p:nvGrpSpPr>
        <p:grpSpPr>
          <a:xfrm>
            <a:off x="3949998" y="2807435"/>
            <a:ext cx="4101922" cy="1024231"/>
            <a:chOff x="0" y="0"/>
            <a:chExt cx="4101921" cy="1024229"/>
          </a:xfrm>
        </p:grpSpPr>
        <p:sp>
          <p:nvSpPr>
            <p:cNvPr id="177" name="Line"/>
            <p:cNvSpPr/>
            <p:nvPr/>
          </p:nvSpPr>
          <p:spPr>
            <a:xfrm>
              <a:off x="0" y="0"/>
              <a:ext cx="4101922" cy="0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</a:p>
          </p:txBody>
        </p:sp>
        <p:sp>
          <p:nvSpPr>
            <p:cNvPr id="178" name="Line"/>
            <p:cNvSpPr/>
            <p:nvPr/>
          </p:nvSpPr>
          <p:spPr>
            <a:xfrm flipV="1">
              <a:off x="20075" y="9623"/>
              <a:ext cx="1" cy="1014607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</a:p>
          </p:txBody>
        </p:sp>
        <p:grpSp>
          <p:nvGrpSpPr>
            <p:cNvPr id="181" name="Group"/>
            <p:cNvGrpSpPr/>
            <p:nvPr/>
          </p:nvGrpSpPr>
          <p:grpSpPr>
            <a:xfrm>
              <a:off x="2200703" y="143797"/>
              <a:ext cx="303825" cy="323316"/>
              <a:chOff x="0" y="0"/>
              <a:chExt cx="303824" cy="323314"/>
            </a:xfrm>
          </p:grpSpPr>
          <p:sp>
            <p:nvSpPr>
              <p:cNvPr id="179" name="Line"/>
              <p:cNvSpPr/>
              <p:nvPr/>
            </p:nvSpPr>
            <p:spPr>
              <a:xfrm flipV="1">
                <a:off x="151912" y="-1"/>
                <a:ext cx="1" cy="323316"/>
              </a:xfrm>
              <a:prstGeom prst="line">
                <a:avLst/>
              </a:prstGeom>
              <a:noFill/>
              <a:ln w="762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</a:p>
            </p:txBody>
          </p:sp>
          <p:sp>
            <p:nvSpPr>
              <p:cNvPr id="180" name="Line"/>
              <p:cNvSpPr/>
              <p:nvPr/>
            </p:nvSpPr>
            <p:spPr>
              <a:xfrm>
                <a:off x="0" y="151912"/>
                <a:ext cx="303825" cy="1"/>
              </a:xfrm>
              <a:prstGeom prst="line">
                <a:avLst/>
              </a:prstGeom>
              <a:noFill/>
              <a:ln w="762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</a:p>
            </p:txBody>
          </p:sp>
        </p:grpSp>
      </p:grpSp>
      <p:sp>
        <p:nvSpPr>
          <p:cNvPr id="183" name="Host"/>
          <p:cNvSpPr txBox="1"/>
          <p:nvPr/>
        </p:nvSpPr>
        <p:spPr>
          <a:xfrm>
            <a:off x="7387495" y="4661799"/>
            <a:ext cx="1554944" cy="55403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Host</a:t>
            </a:r>
          </a:p>
        </p:txBody>
      </p:sp>
      <p:sp>
        <p:nvSpPr>
          <p:cNvPr id="184" name="Host"/>
          <p:cNvSpPr txBox="1"/>
          <p:nvPr/>
        </p:nvSpPr>
        <p:spPr>
          <a:xfrm>
            <a:off x="7387495" y="8611032"/>
            <a:ext cx="1554944" cy="55403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Host</a:t>
            </a:r>
          </a:p>
        </p:txBody>
      </p:sp>
      <p:sp>
        <p:nvSpPr>
          <p:cNvPr id="185" name="Cannibalism"/>
          <p:cNvSpPr txBox="1"/>
          <p:nvPr/>
        </p:nvSpPr>
        <p:spPr>
          <a:xfrm>
            <a:off x="8403749" y="3141750"/>
            <a:ext cx="1302278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7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Cannibalism</a:t>
            </a:r>
          </a:p>
        </p:txBody>
      </p:sp>
      <p:sp>
        <p:nvSpPr>
          <p:cNvPr id="186" name="Rectangle"/>
          <p:cNvSpPr/>
          <p:nvPr/>
        </p:nvSpPr>
        <p:spPr>
          <a:xfrm>
            <a:off x="3079562" y="5641975"/>
            <a:ext cx="4101922" cy="406130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187" name="Rectangle"/>
          <p:cNvSpPr/>
          <p:nvPr/>
        </p:nvSpPr>
        <p:spPr>
          <a:xfrm>
            <a:off x="7164438" y="6295956"/>
            <a:ext cx="710514" cy="73696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188" name="Rectangle"/>
          <p:cNvSpPr/>
          <p:nvPr/>
        </p:nvSpPr>
        <p:spPr>
          <a:xfrm>
            <a:off x="7180868" y="5671499"/>
            <a:ext cx="2101025" cy="400225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after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entr" nodeType="after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after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nodeType="after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Class="exit" nodeType="click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Class="exit" nodeType="clickEffect" presetSubtype="0" presetID="1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Class="exit" nodeType="afterEffect" presetSubtype="0" presetID="1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Class="entr" nodeType="clickEffect" presetSubtype="0" presetID="1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Class="entr" nodeType="afterEffect" presetSubtype="0" presetID="1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Class="entr" nodeType="clickEffect" presetSubtype="0" presetID="1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3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85" grpId="11"/>
      <p:bldP build="whole" bldLvl="1" animBg="1" rev="0" advAuto="0" spid="188" grpId="7"/>
      <p:bldP build="whole" bldLvl="1" animBg="1" rev="0" advAuto="0" spid="175" grpId="1"/>
      <p:bldP build="whole" bldLvl="1" animBg="1" rev="0" advAuto="0" spid="187" grpId="6"/>
      <p:bldP build="whole" bldLvl="1" animBg="1" rev="0" advAuto="0" spid="187" grpId="9"/>
      <p:bldP build="whole" bldLvl="1" animBg="1" rev="0" advAuto="0" spid="176" grpId="10"/>
      <p:bldP build="whole" bldLvl="1" animBg="1" rev="0" advAuto="0" spid="184" grpId="3"/>
      <p:bldP build="whole" bldLvl="1" animBg="1" rev="0" advAuto="0" spid="186" grpId="5"/>
      <p:bldP build="whole" bldLvl="1" animBg="1" rev="0" advAuto="0" spid="186" grpId="8"/>
      <p:bldP build="whole" bldLvl="1" animBg="1" rev="0" advAuto="0" spid="183" grpId="2"/>
      <p:bldP build="whole" bldLvl="1" animBg="1" rev="0" advAuto="0" spid="182" grpId="12"/>
      <p:bldP build="whole" bldLvl="1" animBg="1" rev="0" advAuto="0" spid="188" grpId="4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Rectangle"/>
          <p:cNvSpPr/>
          <p:nvPr/>
        </p:nvSpPr>
        <p:spPr>
          <a:xfrm>
            <a:off x="-2024" y="-4901"/>
            <a:ext cx="13008848" cy="21590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93" name="Space and Movement"/>
          <p:cNvSpPr txBox="1"/>
          <p:nvPr>
            <p:ph type="title"/>
          </p:nvPr>
        </p:nvSpPr>
        <p:spPr>
          <a:xfrm>
            <a:off x="952500" y="7183"/>
            <a:ext cx="11099800" cy="213483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pPr/>
            <a:r>
              <a:t>Space and Movement</a:t>
            </a:r>
          </a:p>
        </p:txBody>
      </p:sp>
      <p:sp>
        <p:nvSpPr>
          <p:cNvPr id="194" name="What are the effects of movement and local interactions on the contributions of disease-induced cannibalism?…"/>
          <p:cNvSpPr txBox="1"/>
          <p:nvPr>
            <p:ph type="body" sz="half" idx="1"/>
          </p:nvPr>
        </p:nvSpPr>
        <p:spPr>
          <a:xfrm>
            <a:off x="952500" y="5781222"/>
            <a:ext cx="11099800" cy="3956259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t>What are the effects of movement and local interactions on the contributions of disease-induced cannibalism?</a:t>
            </a:r>
          </a:p>
          <a:p>
            <a:pPr marL="0" indent="0">
              <a:buSzTx/>
              <a:buNone/>
            </a:pPr>
            <a:r>
              <a:t>Is movement necessary for the indirect virulence pathway to occur?</a:t>
            </a:r>
          </a:p>
        </p:txBody>
      </p:sp>
      <p:pic>
        <p:nvPicPr>
          <p:cNvPr id="195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683497" y="2562046"/>
            <a:ext cx="4953873" cy="3005108"/>
          </a:xfrm>
          <a:prstGeom prst="rect">
            <a:avLst/>
          </a:prstGeom>
          <a:ln w="12700">
            <a:miter lim="400000"/>
          </a:ln>
        </p:spPr>
      </p:pic>
      <p:pic>
        <p:nvPicPr>
          <p:cNvPr id="196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64720" y="2370425"/>
            <a:ext cx="6023172" cy="33883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Class="entr" nodeType="after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9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Class="entr" nodeType="with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1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Class="entr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1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92" grpId="3"/>
      <p:bldP build="whole" bldLvl="1" animBg="1" rev="0" advAuto="0" spid="196" grpId="1"/>
      <p:bldP build="p" bldLvl="5" animBg="1" rev="0" advAuto="0" spid="194" grpId="5"/>
      <p:bldP build="whole" bldLvl="1" animBg="1" rev="0" advAuto="0" spid="195" grpId="2"/>
      <p:bldP build="whole" bldLvl="1" animBg="1" rev="0" advAuto="0" spid="193" grpId="4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Rectangle"/>
          <p:cNvSpPr/>
          <p:nvPr/>
        </p:nvSpPr>
        <p:spPr>
          <a:xfrm>
            <a:off x="-2024" y="-4901"/>
            <a:ext cx="13008848" cy="21590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201" name="Hypothesis on Movement"/>
          <p:cNvSpPr txBox="1"/>
          <p:nvPr>
            <p:ph type="title"/>
          </p:nvPr>
        </p:nvSpPr>
        <p:spPr>
          <a:xfrm>
            <a:off x="952500" y="7183"/>
            <a:ext cx="11099800" cy="2134834"/>
          </a:xfrm>
          <a:prstGeom prst="rect">
            <a:avLst/>
          </a:prstGeom>
        </p:spPr>
        <p:txBody>
          <a:bodyPr/>
          <a:lstStyle>
            <a:lvl1pPr defTabSz="554990">
              <a:defRPr sz="76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pPr/>
            <a:r>
              <a:t>Hypothesis on Movement</a:t>
            </a:r>
          </a:p>
        </p:txBody>
      </p:sp>
      <p:sp>
        <p:nvSpPr>
          <p:cNvPr id="202" name="High movement…"/>
          <p:cNvSpPr txBox="1"/>
          <p:nvPr>
            <p:ph type="body" sz="half" idx="1"/>
          </p:nvPr>
        </p:nvSpPr>
        <p:spPr>
          <a:xfrm>
            <a:off x="952500" y="2168740"/>
            <a:ext cx="4703187" cy="7568741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t>High movement</a:t>
            </a:r>
          </a:p>
          <a:p>
            <a:pPr marL="0" indent="0">
              <a:buSzTx/>
              <a:buNone/>
            </a:pPr>
            <a:r>
              <a:t>Low movement</a:t>
            </a:r>
          </a:p>
        </p:txBody>
      </p:sp>
      <p:pic>
        <p:nvPicPr>
          <p:cNvPr id="203" name="IndirectVirulenceDiagram.png" descr="IndirectVirulenceDiagra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772789" y="3367045"/>
            <a:ext cx="6809245" cy="6594781"/>
          </a:xfrm>
          <a:prstGeom prst="rect">
            <a:avLst/>
          </a:prstGeom>
          <a:ln w="12700">
            <a:miter lim="400000"/>
          </a:ln>
        </p:spPr>
      </p:pic>
      <p:sp>
        <p:nvSpPr>
          <p:cNvPr id="204" name="Shape"/>
          <p:cNvSpPr/>
          <p:nvPr/>
        </p:nvSpPr>
        <p:spPr>
          <a:xfrm>
            <a:off x="10836536" y="2252753"/>
            <a:ext cx="2081928" cy="17772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7400" h="17667" fill="norm" stroke="1" extrusionOk="0">
                <a:moveTo>
                  <a:pt x="12882" y="14048"/>
                </a:moveTo>
                <a:lnTo>
                  <a:pt x="10619" y="12352"/>
                </a:lnTo>
                <a:lnTo>
                  <a:pt x="11360" y="17667"/>
                </a:lnTo>
                <a:lnTo>
                  <a:pt x="17058" y="17565"/>
                </a:lnTo>
                <a:lnTo>
                  <a:pt x="15250" y="15784"/>
                </a:lnTo>
                <a:cubicBezTo>
                  <a:pt x="18658" y="11569"/>
                  <a:pt x="17916" y="4687"/>
                  <a:pt x="13725" y="1632"/>
                </a:cubicBezTo>
                <a:cubicBezTo>
                  <a:pt x="6090" y="-3933"/>
                  <a:pt x="-2942" y="5754"/>
                  <a:pt x="925" y="15359"/>
                </a:cubicBezTo>
                <a:lnTo>
                  <a:pt x="4620" y="15420"/>
                </a:lnTo>
                <a:cubicBezTo>
                  <a:pt x="290" y="8327"/>
                  <a:pt x="9152" y="531"/>
                  <a:pt x="13587" y="7531"/>
                </a:cubicBezTo>
                <a:cubicBezTo>
                  <a:pt x="14879" y="9571"/>
                  <a:pt x="14566" y="12464"/>
                  <a:pt x="12882" y="14048"/>
                </a:cubicBezTo>
                <a:close/>
              </a:path>
            </a:pathLst>
          </a:custGeom>
          <a:ln w="1905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800"/>
            </a:pPr>
          </a:p>
        </p:txBody>
      </p:sp>
      <p:grpSp>
        <p:nvGrpSpPr>
          <p:cNvPr id="210" name="Group"/>
          <p:cNvGrpSpPr/>
          <p:nvPr/>
        </p:nvGrpSpPr>
        <p:grpSpPr>
          <a:xfrm>
            <a:off x="6797988" y="2807435"/>
            <a:ext cx="4101922" cy="1024231"/>
            <a:chOff x="0" y="0"/>
            <a:chExt cx="4101921" cy="1024229"/>
          </a:xfrm>
        </p:grpSpPr>
        <p:sp>
          <p:nvSpPr>
            <p:cNvPr id="205" name="Line"/>
            <p:cNvSpPr/>
            <p:nvPr/>
          </p:nvSpPr>
          <p:spPr>
            <a:xfrm>
              <a:off x="0" y="0"/>
              <a:ext cx="4101922" cy="0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</a:p>
          </p:txBody>
        </p:sp>
        <p:sp>
          <p:nvSpPr>
            <p:cNvPr id="206" name="Line"/>
            <p:cNvSpPr/>
            <p:nvPr/>
          </p:nvSpPr>
          <p:spPr>
            <a:xfrm flipV="1">
              <a:off x="20075" y="9623"/>
              <a:ext cx="1" cy="1014607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</a:p>
          </p:txBody>
        </p:sp>
        <p:grpSp>
          <p:nvGrpSpPr>
            <p:cNvPr id="209" name="Group"/>
            <p:cNvGrpSpPr/>
            <p:nvPr/>
          </p:nvGrpSpPr>
          <p:grpSpPr>
            <a:xfrm>
              <a:off x="2200703" y="143797"/>
              <a:ext cx="303825" cy="323316"/>
              <a:chOff x="0" y="0"/>
              <a:chExt cx="303824" cy="323314"/>
            </a:xfrm>
          </p:grpSpPr>
          <p:sp>
            <p:nvSpPr>
              <p:cNvPr id="207" name="Line"/>
              <p:cNvSpPr/>
              <p:nvPr/>
            </p:nvSpPr>
            <p:spPr>
              <a:xfrm flipV="1">
                <a:off x="151912" y="-1"/>
                <a:ext cx="1" cy="323316"/>
              </a:xfrm>
              <a:prstGeom prst="line">
                <a:avLst/>
              </a:prstGeom>
              <a:noFill/>
              <a:ln w="762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</a:p>
            </p:txBody>
          </p:sp>
          <p:sp>
            <p:nvSpPr>
              <p:cNvPr id="208" name="Line"/>
              <p:cNvSpPr/>
              <p:nvPr/>
            </p:nvSpPr>
            <p:spPr>
              <a:xfrm>
                <a:off x="0" y="151912"/>
                <a:ext cx="303825" cy="1"/>
              </a:xfrm>
              <a:prstGeom prst="line">
                <a:avLst/>
              </a:prstGeom>
              <a:noFill/>
              <a:ln w="762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</a:p>
            </p:txBody>
          </p:sp>
        </p:grpSp>
      </p:grpSp>
      <p:sp>
        <p:nvSpPr>
          <p:cNvPr id="211" name="Rectangle"/>
          <p:cNvSpPr/>
          <p:nvPr/>
        </p:nvSpPr>
        <p:spPr>
          <a:xfrm>
            <a:off x="10440028" y="5671144"/>
            <a:ext cx="1236118" cy="2083514"/>
          </a:xfrm>
          <a:prstGeom prst="rect">
            <a:avLst/>
          </a:prstGeom>
          <a:solidFill>
            <a:schemeClr val="accent2">
              <a:alpha val="3959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212" name="Rectangle"/>
          <p:cNvSpPr/>
          <p:nvPr/>
        </p:nvSpPr>
        <p:spPr>
          <a:xfrm>
            <a:off x="10597580" y="2189213"/>
            <a:ext cx="2330969" cy="1904417"/>
          </a:xfrm>
          <a:prstGeom prst="rect">
            <a:avLst/>
          </a:prstGeom>
          <a:solidFill>
            <a:schemeClr val="accent2">
              <a:alpha val="3959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213" name="Rectangle"/>
          <p:cNvSpPr/>
          <p:nvPr/>
        </p:nvSpPr>
        <p:spPr>
          <a:xfrm>
            <a:off x="966546" y="5106399"/>
            <a:ext cx="3316545" cy="590975"/>
          </a:xfrm>
          <a:prstGeom prst="rect">
            <a:avLst/>
          </a:prstGeom>
          <a:solidFill>
            <a:schemeClr val="accent2">
              <a:alpha val="3959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214" name="Rectangle"/>
          <p:cNvSpPr/>
          <p:nvPr/>
        </p:nvSpPr>
        <p:spPr>
          <a:xfrm>
            <a:off x="966546" y="6182729"/>
            <a:ext cx="3219232" cy="590975"/>
          </a:xfrm>
          <a:prstGeom prst="rect">
            <a:avLst/>
          </a:prstGeom>
          <a:solidFill>
            <a:schemeClr val="accent5">
              <a:alpha val="3959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215" name="Rectangle"/>
          <p:cNvSpPr/>
          <p:nvPr/>
        </p:nvSpPr>
        <p:spPr>
          <a:xfrm>
            <a:off x="10597580" y="2189213"/>
            <a:ext cx="2330969" cy="1904417"/>
          </a:xfrm>
          <a:prstGeom prst="rect">
            <a:avLst/>
          </a:prstGeom>
          <a:solidFill>
            <a:schemeClr val="accent5">
              <a:alpha val="3959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216" name="Host"/>
          <p:cNvSpPr txBox="1"/>
          <p:nvPr/>
        </p:nvSpPr>
        <p:spPr>
          <a:xfrm>
            <a:off x="10280615" y="4692471"/>
            <a:ext cx="1554944" cy="55403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Host</a:t>
            </a:r>
          </a:p>
        </p:txBody>
      </p:sp>
      <p:sp>
        <p:nvSpPr>
          <p:cNvPr id="217" name="Host"/>
          <p:cNvSpPr txBox="1"/>
          <p:nvPr/>
        </p:nvSpPr>
        <p:spPr>
          <a:xfrm>
            <a:off x="10280615" y="8641704"/>
            <a:ext cx="1554944" cy="55403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Host</a:t>
            </a:r>
          </a:p>
        </p:txBody>
      </p:sp>
      <p:sp>
        <p:nvSpPr>
          <p:cNvPr id="218" name="Cannibalism"/>
          <p:cNvSpPr txBox="1"/>
          <p:nvPr/>
        </p:nvSpPr>
        <p:spPr>
          <a:xfrm>
            <a:off x="11251738" y="3141750"/>
            <a:ext cx="1302278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7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Cannibalism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after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entr" nodeType="after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after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nodeType="after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Class="entr" nodeType="click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20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Class="entr" nodeType="with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2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Class="entr" nodeType="afterEffect" presetSubtype="0" presetID="1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Class="entr" nodeType="clickEffect" presetSubtype="0" presetID="1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Class="entr" nodeType="clickEffect" presetSubtype="0" presetID="1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Class="entr" nodeType="click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2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Class="entr" nodeType="afterEffect" presetSubtype="0" presetID="1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5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Class="exit" nodeType="afterEffect" presetSubtype="0" presetID="1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Class="exit" nodeType="afterEffect" presetSubtype="0" presetID="1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Class="exit" nodeType="afterEffect" presetSubtype="0" presetID="1" grpId="1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Class="entr" nodeType="clickEffect" presetSubtype="0" presetID="1" grpId="1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8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13" grpId="13"/>
      <p:bldP build="whole" bldLvl="1" animBg="1" rev="0" advAuto="0" spid="204" grpId="5"/>
      <p:bldP build="whole" bldLvl="1" animBg="1" rev="0" advAuto="0" spid="216" grpId="3"/>
      <p:bldP build="whole" bldLvl="1" animBg="1" rev="0" advAuto="0" spid="212" grpId="12"/>
      <p:bldP build="whole" bldLvl="1" animBg="1" rev="0" advAuto="0" spid="211" grpId="9"/>
      <p:bldP build="whole" bldLvl="1" animBg="1" rev="0" advAuto="0" spid="217" grpId="4"/>
      <p:bldP build="whole" bldLvl="1" animBg="1" rev="0" advAuto="0" spid="215" grpId="15"/>
      <p:bldP build="whole" bldLvl="1" animBg="1" rev="0" advAuto="0" spid="210" grpId="1"/>
      <p:bldP build="p" bldLvl="5" animBg="1" rev="0" advAuto="0" spid="202" grpId="7"/>
      <p:bldP build="whole" bldLvl="1" animBg="1" rev="0" advAuto="0" spid="211" grpId="14"/>
      <p:bldP build="whole" bldLvl="1" animBg="1" rev="0" advAuto="0" spid="213" grpId="8"/>
      <p:bldP build="whole" bldLvl="1" animBg="1" rev="0" advAuto="0" spid="214" grpId="11"/>
      <p:bldP build="whole" bldLvl="1" animBg="1" rev="0" advAuto="0" spid="203" grpId="2"/>
      <p:bldP build="whole" bldLvl="1" animBg="1" rev="0" advAuto="0" spid="218" grpId="6"/>
      <p:bldP build="whole" bldLvl="1" animBg="1" rev="0" advAuto="0" spid="212" grpId="1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Rectangle"/>
          <p:cNvSpPr/>
          <p:nvPr/>
        </p:nvSpPr>
        <p:spPr>
          <a:xfrm>
            <a:off x="-2024" y="-4901"/>
            <a:ext cx="13008848" cy="21590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223" name="NetLogo Agent-Based Model"/>
          <p:cNvSpPr txBox="1"/>
          <p:nvPr>
            <p:ph type="title"/>
          </p:nvPr>
        </p:nvSpPr>
        <p:spPr>
          <a:xfrm>
            <a:off x="952500" y="-977"/>
            <a:ext cx="11099800" cy="2151154"/>
          </a:xfrm>
          <a:prstGeom prst="rect">
            <a:avLst/>
          </a:prstGeom>
        </p:spPr>
        <p:txBody>
          <a:bodyPr/>
          <a:lstStyle>
            <a:lvl1pPr defTabSz="514095">
              <a:defRPr sz="704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pPr/>
            <a:r>
              <a:t>NetLogo Agent-Based Model</a:t>
            </a:r>
          </a:p>
        </p:txBody>
      </p:sp>
      <p:sp>
        <p:nvSpPr>
          <p:cNvPr id="224" name="Discrete and spatially explicit agent-based model…"/>
          <p:cNvSpPr txBox="1"/>
          <p:nvPr/>
        </p:nvSpPr>
        <p:spPr>
          <a:xfrm>
            <a:off x="340975" y="3263899"/>
            <a:ext cx="6594631" cy="497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spcBef>
                <a:spcPts val="4200"/>
              </a:spcBef>
            </a:pPr>
            <a:r>
              <a:t>Discrete and spatially explicit agent-based model</a:t>
            </a:r>
          </a:p>
          <a:p>
            <a:pPr algn="l">
              <a:spcBef>
                <a:spcPts val="4200"/>
              </a:spcBef>
            </a:pPr>
            <a:r>
              <a:t>Juveniles and adults</a:t>
            </a:r>
          </a:p>
          <a:p>
            <a:pPr algn="l">
              <a:spcBef>
                <a:spcPts val="4200"/>
              </a:spcBef>
            </a:pPr>
            <a:r>
              <a:t>All interactions are localized</a:t>
            </a:r>
          </a:p>
          <a:p>
            <a:pPr algn="l">
              <a:spcBef>
                <a:spcPts val="4200"/>
              </a:spcBef>
            </a:pPr>
            <a:r>
              <a:t>Allows for exploration of movement/spatial structure</a:t>
            </a:r>
          </a:p>
        </p:txBody>
      </p:sp>
      <p:sp>
        <p:nvSpPr>
          <p:cNvPr id="225" name="Graphical Output (it’s pretty)"/>
          <p:cNvSpPr txBox="1"/>
          <p:nvPr/>
        </p:nvSpPr>
        <p:spPr>
          <a:xfrm>
            <a:off x="8011065" y="8475812"/>
            <a:ext cx="3964839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pPr/>
            <a:r>
              <a:t>Graphical Output (it’s pretty)</a:t>
            </a:r>
          </a:p>
        </p:txBody>
      </p:sp>
      <p:pic>
        <p:nvPicPr>
          <p:cNvPr id="226" name="netlogo_simulation.mov" descr="netlogo_simulation.mov"/>
          <p:cNvPicPr>
            <a:picLocks noChangeAspect="0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7251961" y="3011577"/>
            <a:ext cx="5483047" cy="548304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Class="entr" nodeType="after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Class="mediacall" nodeType="afterEffect" presetSubtype="0" presetID="1" grpId="4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11320" fill="hold"/>
                                        <p:tgtEl>
                                          <p:spTgt spid="2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31" fill="hold" display="0">
                  <p:stCondLst>
                    <p:cond delay="indefinite"/>
                  </p:stCondLst>
                </p:cTn>
                <p:tgtEl>
                  <p:spTgt spid="226"/>
                </p:tgtEl>
              </p:cMediaNode>
            </p:video>
          </p:childTnLst>
        </p:cTn>
      </p:par>
    </p:tnLst>
    <p:bldLst>
      <p:bldP build="p" bldLvl="5" animBg="1" rev="0" advAuto="0" spid="224" grpId="1"/>
      <p:bldP build="whole" bldLvl="1" animBg="1" rev="0" advAuto="0" spid="225" grpId="2"/>
      <p:bldP build="whole" bldLvl="1" animBg="1" rev="0" advAuto="0" spid="226" grpId="3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Rectangle"/>
          <p:cNvSpPr/>
          <p:nvPr/>
        </p:nvSpPr>
        <p:spPr>
          <a:xfrm>
            <a:off x="-2024" y="-4901"/>
            <a:ext cx="13008848" cy="21590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231" name="Global Sensitivity Analysis"/>
          <p:cNvSpPr txBox="1"/>
          <p:nvPr>
            <p:ph type="title"/>
          </p:nvPr>
        </p:nvSpPr>
        <p:spPr>
          <a:xfrm>
            <a:off x="952500" y="-977"/>
            <a:ext cx="11099800" cy="2151154"/>
          </a:xfrm>
          <a:prstGeom prst="rect">
            <a:avLst/>
          </a:prstGeom>
        </p:spPr>
        <p:txBody>
          <a:bodyPr/>
          <a:lstStyle>
            <a:lvl1pPr defTabSz="537463">
              <a:defRPr sz="736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pPr/>
            <a:r>
              <a:t>Global Sensitivity Analysis</a:t>
            </a:r>
          </a:p>
        </p:txBody>
      </p:sp>
      <p:sp>
        <p:nvSpPr>
          <p:cNvPr id="232" name="Model has too many parameters for local sensitivity analysis…"/>
          <p:cNvSpPr txBox="1"/>
          <p:nvPr/>
        </p:nvSpPr>
        <p:spPr>
          <a:xfrm>
            <a:off x="340975" y="3530600"/>
            <a:ext cx="12322849" cy="444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spcBef>
                <a:spcPts val="4200"/>
              </a:spcBef>
            </a:pPr>
            <a:r>
              <a:t>Model has too many parameters for local sensitivity analysis</a:t>
            </a:r>
          </a:p>
          <a:p>
            <a:pPr algn="l">
              <a:spcBef>
                <a:spcPts val="4200"/>
              </a:spcBef>
            </a:pPr>
            <a:r>
              <a:t>Lots of higher-order interactions</a:t>
            </a:r>
          </a:p>
          <a:p>
            <a:pPr algn="l">
              <a:spcBef>
                <a:spcPts val="4200"/>
              </a:spcBef>
            </a:pPr>
            <a:r>
              <a:t>Good methods for global sensitivity analysis of stochastic ecological models: Harper et al 2011, Ecological Applications; Prowse et al 2016, Ecosphere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3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232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Rectangle"/>
          <p:cNvSpPr/>
          <p:nvPr/>
        </p:nvSpPr>
        <p:spPr>
          <a:xfrm>
            <a:off x="-2024" y="-4901"/>
            <a:ext cx="13008848" cy="21590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237" name="Workflow"/>
          <p:cNvSpPr txBox="1"/>
          <p:nvPr>
            <p:ph type="title"/>
          </p:nvPr>
        </p:nvSpPr>
        <p:spPr>
          <a:xfrm>
            <a:off x="952500" y="-977"/>
            <a:ext cx="11099800" cy="215115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pPr/>
            <a:r>
              <a:t>Workflow</a:t>
            </a:r>
          </a:p>
        </p:txBody>
      </p:sp>
      <p:sp>
        <p:nvSpPr>
          <p:cNvPr id="238" name="Latin Hypercube subsampling of parameter space (10,000 samples)…"/>
          <p:cNvSpPr txBox="1"/>
          <p:nvPr/>
        </p:nvSpPr>
        <p:spPr>
          <a:xfrm>
            <a:off x="340975" y="3530600"/>
            <a:ext cx="12322849" cy="4445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635000" indent="-635000" algn="l">
              <a:spcBef>
                <a:spcPts val="4200"/>
              </a:spcBef>
              <a:buSzPct val="100000"/>
              <a:buAutoNum type="arabicParenR" startAt="1"/>
            </a:pPr>
            <a:r>
              <a:t>Latin Hypercube subsampling of parameter space (10,000 samples)</a:t>
            </a:r>
          </a:p>
          <a:p>
            <a:pPr marL="635000" indent="-635000" algn="l">
              <a:spcBef>
                <a:spcPts val="4200"/>
              </a:spcBef>
              <a:buSzPct val="100000"/>
              <a:buAutoNum type="arabicParenR" startAt="1"/>
            </a:pPr>
            <a:r>
              <a:t>Single simulation run with each parameter combination (10,000 time steps)</a:t>
            </a:r>
          </a:p>
          <a:p>
            <a:pPr marL="635000" indent="-635000" algn="l">
              <a:spcBef>
                <a:spcPts val="4200"/>
              </a:spcBef>
              <a:buSzPct val="100000"/>
              <a:buAutoNum type="arabicParenR" startAt="1"/>
            </a:pPr>
            <a:r>
              <a:t>Random Forest analysis to get “importance measure” of each parameter for a given output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3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238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Rectangle"/>
          <p:cNvSpPr/>
          <p:nvPr/>
        </p:nvSpPr>
        <p:spPr>
          <a:xfrm>
            <a:off x="-2024" y="-4901"/>
            <a:ext cx="13008848" cy="21590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243" name="General Model Analysis"/>
          <p:cNvSpPr txBox="1"/>
          <p:nvPr>
            <p:ph type="title"/>
          </p:nvPr>
        </p:nvSpPr>
        <p:spPr>
          <a:xfrm>
            <a:off x="952500" y="-977"/>
            <a:ext cx="11099800" cy="215115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pPr/>
            <a:r>
              <a:t>General Model Analysis</a:t>
            </a:r>
          </a:p>
        </p:txBody>
      </p:sp>
      <p:sp>
        <p:nvSpPr>
          <p:cNvPr id="244" name="First sensitivity analysis with wide parameter ranges"/>
          <p:cNvSpPr txBox="1"/>
          <p:nvPr/>
        </p:nvSpPr>
        <p:spPr>
          <a:xfrm>
            <a:off x="340975" y="5429250"/>
            <a:ext cx="12322849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spcBef>
                <a:spcPts val="4200"/>
              </a:spcBef>
            </a:lvl1pPr>
          </a:lstStyle>
          <a:p>
            <a:pPr/>
            <a:r>
              <a:t>First sensitivity analysis with wide parameter ranges</a:t>
            </a:r>
          </a:p>
        </p:txBody>
      </p:sp>
      <p:pic>
        <p:nvPicPr>
          <p:cNvPr id="245" name="RF_imp_all.tiff" descr="RF_imp_all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3097841"/>
            <a:ext cx="13004800" cy="6502401"/>
          </a:xfrm>
          <a:prstGeom prst="rect">
            <a:avLst/>
          </a:prstGeom>
          <a:ln w="12700">
            <a:miter lim="400000"/>
          </a:ln>
        </p:spPr>
      </p:pic>
      <p:sp>
        <p:nvSpPr>
          <p:cNvPr id="246" name="Rectangle"/>
          <p:cNvSpPr/>
          <p:nvPr/>
        </p:nvSpPr>
        <p:spPr>
          <a:xfrm>
            <a:off x="6687987" y="3154713"/>
            <a:ext cx="6405234" cy="600452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247" name="Rectangle"/>
          <p:cNvSpPr/>
          <p:nvPr/>
        </p:nvSpPr>
        <p:spPr>
          <a:xfrm>
            <a:off x="373931" y="6259084"/>
            <a:ext cx="6405234" cy="289290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Rectangle"/>
          <p:cNvSpPr/>
          <p:nvPr/>
        </p:nvSpPr>
        <p:spPr>
          <a:xfrm>
            <a:off x="-2024" y="-4901"/>
            <a:ext cx="13008848" cy="21590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250" name="General Model Analysis"/>
          <p:cNvSpPr txBox="1"/>
          <p:nvPr>
            <p:ph type="title"/>
          </p:nvPr>
        </p:nvSpPr>
        <p:spPr>
          <a:xfrm>
            <a:off x="952500" y="-977"/>
            <a:ext cx="11099800" cy="215115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pPr/>
            <a:r>
              <a:t>General Model Analysis</a:t>
            </a:r>
          </a:p>
        </p:txBody>
      </p:sp>
      <p:sp>
        <p:nvSpPr>
          <p:cNvPr id="251" name="First sensitivity analysis with wide parameter ranges"/>
          <p:cNvSpPr txBox="1"/>
          <p:nvPr/>
        </p:nvSpPr>
        <p:spPr>
          <a:xfrm>
            <a:off x="340975" y="5429250"/>
            <a:ext cx="12322849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spcBef>
                <a:spcPts val="4200"/>
              </a:spcBef>
            </a:lvl1pPr>
          </a:lstStyle>
          <a:p>
            <a:pPr/>
            <a:r>
              <a:t>First sensitivity analysis with wide parameter ranges</a:t>
            </a:r>
          </a:p>
        </p:txBody>
      </p:sp>
      <p:pic>
        <p:nvPicPr>
          <p:cNvPr id="252" name="RF_imp_all.tiff" descr="RF_imp_all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3097841"/>
            <a:ext cx="13004800" cy="6502401"/>
          </a:xfrm>
          <a:prstGeom prst="rect">
            <a:avLst/>
          </a:prstGeom>
          <a:ln w="12700">
            <a:miter lim="400000"/>
          </a:ln>
        </p:spPr>
      </p:pic>
      <p:sp>
        <p:nvSpPr>
          <p:cNvPr id="253" name="Rectangle"/>
          <p:cNvSpPr/>
          <p:nvPr/>
        </p:nvSpPr>
        <p:spPr>
          <a:xfrm>
            <a:off x="817665" y="7237444"/>
            <a:ext cx="1587557" cy="384864"/>
          </a:xfrm>
          <a:prstGeom prst="rect">
            <a:avLst/>
          </a:prstGeom>
          <a:solidFill>
            <a:schemeClr val="accent2">
              <a:hueOff val="-2473793"/>
              <a:satOff val="-50209"/>
              <a:lumOff val="23543"/>
              <a:alpha val="3327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254" name="Rectangle"/>
          <p:cNvSpPr/>
          <p:nvPr/>
        </p:nvSpPr>
        <p:spPr>
          <a:xfrm>
            <a:off x="1079077" y="3597281"/>
            <a:ext cx="1328498" cy="384865"/>
          </a:xfrm>
          <a:prstGeom prst="rect">
            <a:avLst/>
          </a:prstGeom>
          <a:solidFill>
            <a:schemeClr val="accent2">
              <a:hueOff val="-2473793"/>
              <a:satOff val="-50209"/>
              <a:lumOff val="23543"/>
              <a:alpha val="3327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255" name="Rectangle"/>
          <p:cNvSpPr/>
          <p:nvPr/>
        </p:nvSpPr>
        <p:spPr>
          <a:xfrm>
            <a:off x="1079077" y="6617855"/>
            <a:ext cx="1328498" cy="520110"/>
          </a:xfrm>
          <a:prstGeom prst="rect">
            <a:avLst/>
          </a:prstGeom>
          <a:solidFill>
            <a:schemeClr val="accent2">
              <a:hueOff val="-2473793"/>
              <a:satOff val="-50209"/>
              <a:lumOff val="23543"/>
              <a:alpha val="3327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256" name="Rectangle"/>
          <p:cNvSpPr/>
          <p:nvPr/>
        </p:nvSpPr>
        <p:spPr>
          <a:xfrm>
            <a:off x="7360663" y="3580831"/>
            <a:ext cx="1328498" cy="520110"/>
          </a:xfrm>
          <a:prstGeom prst="rect">
            <a:avLst/>
          </a:prstGeom>
          <a:solidFill>
            <a:schemeClr val="accent2">
              <a:hueOff val="-2473793"/>
              <a:satOff val="-50209"/>
              <a:lumOff val="23543"/>
              <a:alpha val="3327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257" name="Rectangle"/>
          <p:cNvSpPr/>
          <p:nvPr/>
        </p:nvSpPr>
        <p:spPr>
          <a:xfrm>
            <a:off x="7360663" y="6617855"/>
            <a:ext cx="1328498" cy="520110"/>
          </a:xfrm>
          <a:prstGeom prst="rect">
            <a:avLst/>
          </a:prstGeom>
          <a:solidFill>
            <a:schemeClr val="accent2">
              <a:hueOff val="-2473793"/>
              <a:satOff val="-50209"/>
              <a:lumOff val="23543"/>
              <a:alpha val="3327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258" name="Rectangle"/>
          <p:cNvSpPr/>
          <p:nvPr/>
        </p:nvSpPr>
        <p:spPr>
          <a:xfrm>
            <a:off x="7036154" y="4563497"/>
            <a:ext cx="1653008" cy="181116"/>
          </a:xfrm>
          <a:prstGeom prst="rect">
            <a:avLst/>
          </a:prstGeom>
          <a:solidFill>
            <a:schemeClr val="accent2">
              <a:hueOff val="-2473793"/>
              <a:satOff val="-50209"/>
              <a:lumOff val="23543"/>
              <a:alpha val="3327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259" name="Rectangle"/>
          <p:cNvSpPr/>
          <p:nvPr/>
        </p:nvSpPr>
        <p:spPr>
          <a:xfrm>
            <a:off x="7360663" y="5527672"/>
            <a:ext cx="1328498" cy="181116"/>
          </a:xfrm>
          <a:prstGeom prst="rect">
            <a:avLst/>
          </a:prstGeom>
          <a:solidFill>
            <a:schemeClr val="accent2">
              <a:hueOff val="-2473793"/>
              <a:satOff val="-50209"/>
              <a:lumOff val="23543"/>
              <a:alpha val="3327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after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entr" nodeType="after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xit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xit" nodeType="after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Class="exit" nodeType="after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xit" nodeType="afterEffect" presetSubtype="0" presetID="1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Class="entr" nodeType="afterEffect" presetSubtype="0" presetID="1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Class="exit" nodeType="clickEffect" presetSubtype="0" presetID="1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Class="entr" nodeType="afterEffect" presetSubtype="0" presetID="1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Class="entr" nodeType="afterEffect" presetSubtype="0" presetID="1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58" grpId="11"/>
      <p:bldP build="whole" bldLvl="1" animBg="1" rev="0" advAuto="0" spid="254" grpId="2"/>
      <p:bldP build="whole" bldLvl="1" animBg="1" rev="0" advAuto="0" spid="253" grpId="9"/>
      <p:bldP build="whole" bldLvl="1" animBg="1" rev="0" advAuto="0" spid="253" grpId="10"/>
      <p:bldP build="whole" bldLvl="1" animBg="1" rev="0" advAuto="0" spid="257" grpId="4"/>
      <p:bldP build="whole" bldLvl="1" animBg="1" rev="0" advAuto="0" spid="254" grpId="6"/>
      <p:bldP build="whole" bldLvl="1" animBg="1" rev="0" advAuto="0" spid="257" grpId="8"/>
      <p:bldP build="whole" bldLvl="1" animBg="1" rev="0" advAuto="0" spid="255" grpId="3"/>
      <p:bldP build="whole" bldLvl="1" animBg="1" rev="0" advAuto="0" spid="256" grpId="1"/>
      <p:bldP build="whole" bldLvl="1" animBg="1" rev="0" advAuto="0" spid="259" grpId="12"/>
      <p:bldP build="whole" bldLvl="1" animBg="1" rev="0" advAuto="0" spid="255" grpId="7"/>
      <p:bldP build="whole" bldLvl="1" animBg="1" rev="0" advAuto="0" spid="256" grpId="5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Rectangle"/>
          <p:cNvSpPr/>
          <p:nvPr/>
        </p:nvSpPr>
        <p:spPr>
          <a:xfrm>
            <a:off x="-2024" y="-4901"/>
            <a:ext cx="13008848" cy="21590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262" name="Next Steps"/>
          <p:cNvSpPr txBox="1"/>
          <p:nvPr>
            <p:ph type="title"/>
          </p:nvPr>
        </p:nvSpPr>
        <p:spPr>
          <a:xfrm>
            <a:off x="952500" y="-977"/>
            <a:ext cx="11099800" cy="215115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pPr/>
            <a:r>
              <a:t>Next Steps</a:t>
            </a:r>
          </a:p>
        </p:txBody>
      </p:sp>
      <p:sp>
        <p:nvSpPr>
          <p:cNvPr id="263" name="Repeat sensitivity analysis with parameter ranges specific to G. pallens…"/>
          <p:cNvSpPr txBox="1"/>
          <p:nvPr/>
        </p:nvSpPr>
        <p:spPr>
          <a:xfrm>
            <a:off x="340975" y="2990850"/>
            <a:ext cx="12322849" cy="552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spcBef>
                <a:spcPts val="4200"/>
              </a:spcBef>
            </a:pPr>
            <a:r>
              <a:t>Repeat sensitivity analysis with parameter ranges specific to </a:t>
            </a:r>
            <a:r>
              <a:rPr i="1">
                <a:latin typeface="Helvetica"/>
                <a:ea typeface="Helvetica"/>
                <a:cs typeface="Helvetica"/>
                <a:sym typeface="Helvetica"/>
              </a:rPr>
              <a:t>G. pallens</a:t>
            </a:r>
          </a:p>
          <a:p>
            <a:pPr algn="l">
              <a:spcBef>
                <a:spcPts val="4200"/>
              </a:spcBef>
            </a:pPr>
            <a:r>
              <a:t>This will hopefully constrain the importance score of basic demographic parameters</a:t>
            </a:r>
          </a:p>
          <a:p>
            <a:pPr algn="l">
              <a:spcBef>
                <a:spcPts val="4200"/>
              </a:spcBef>
            </a:pPr>
            <a:r>
              <a:t>Conduct in-silica experiments looking at specific scenarios pertinent to </a:t>
            </a:r>
            <a:r>
              <a:rPr i="1">
                <a:latin typeface="Helvetica"/>
                <a:ea typeface="Helvetica"/>
                <a:cs typeface="Helvetica"/>
                <a:sym typeface="Helvetica"/>
              </a:rPr>
              <a:t>Geocoris </a:t>
            </a:r>
            <a:r>
              <a:t>populations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6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263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Rectangle"/>
          <p:cNvSpPr/>
          <p:nvPr/>
        </p:nvSpPr>
        <p:spPr>
          <a:xfrm>
            <a:off x="-2024" y="-4901"/>
            <a:ext cx="13008848" cy="21590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268" name="Conclusions"/>
          <p:cNvSpPr txBox="1"/>
          <p:nvPr>
            <p:ph type="title"/>
          </p:nvPr>
        </p:nvSpPr>
        <p:spPr>
          <a:xfrm>
            <a:off x="952500" y="14711"/>
            <a:ext cx="11099800" cy="211977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pPr/>
            <a:r>
              <a:t>Conclusions</a:t>
            </a:r>
          </a:p>
        </p:txBody>
      </p:sp>
      <p:sp>
        <p:nvSpPr>
          <p:cNvPr id="269" name="ABMs are flexible, intuitive, and allow for modeling localized dynamics like cannibalism and disease transmission…"/>
          <p:cNvSpPr txBox="1"/>
          <p:nvPr>
            <p:ph type="body" idx="1"/>
          </p:nvPr>
        </p:nvSpPr>
        <p:spPr>
          <a:xfrm>
            <a:off x="952500" y="2174113"/>
            <a:ext cx="11099800" cy="7568914"/>
          </a:xfrm>
          <a:prstGeom prst="rect">
            <a:avLst/>
          </a:prstGeom>
        </p:spPr>
        <p:txBody>
          <a:bodyPr/>
          <a:lstStyle/>
          <a:p>
            <a:pPr marL="0" indent="0" defTabSz="525779">
              <a:spcBef>
                <a:spcPts val="3700"/>
              </a:spcBef>
              <a:buSzTx/>
              <a:buNone/>
              <a:defRPr sz="3239"/>
            </a:pPr>
            <a:r>
              <a:t>ABMs are flexible, intuitive, and allow for modeling localized dynamics like cannibalism and disease transmission</a:t>
            </a:r>
          </a:p>
          <a:p>
            <a:pPr marL="0" indent="0" defTabSz="525779">
              <a:spcBef>
                <a:spcPts val="3700"/>
              </a:spcBef>
              <a:buSzTx/>
              <a:buNone/>
              <a:defRPr sz="3239"/>
            </a:pPr>
            <a:r>
              <a:t>LHS + stochastic simulations + RF is a powerful method for global sensitivity analysis of ecological ABMs</a:t>
            </a:r>
          </a:p>
          <a:p>
            <a:pPr marL="0" indent="0" defTabSz="525779">
              <a:spcBef>
                <a:spcPts val="3700"/>
              </a:spcBef>
              <a:buSzTx/>
              <a:buNone/>
              <a:defRPr sz="3239"/>
            </a:pPr>
            <a:r>
              <a:t>Disease can interact with cannibalism in complex ways</a:t>
            </a:r>
          </a:p>
          <a:p>
            <a:pPr marL="0" indent="0" defTabSz="525779">
              <a:spcBef>
                <a:spcPts val="3700"/>
              </a:spcBef>
              <a:buSzTx/>
              <a:buNone/>
              <a:defRPr sz="3239"/>
            </a:pPr>
            <a:r>
              <a:t>Thanks to: Jay Rosenheim, Sebastian Schreiber, Nicholas Booster, Tobias Mueller, Randall Kuffel, Yao-Hua Law, Peter Goodell, Treanna Pierce, Larry Godfrey, Tobin Northfield, Asaf Sadeh, Lupine Abernathy, Mako McInturf </a:t>
            </a:r>
          </a:p>
        </p:txBody>
      </p:sp>
      <p:pic>
        <p:nvPicPr>
          <p:cNvPr id="27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87216" y="8771470"/>
            <a:ext cx="843862" cy="843862"/>
          </a:xfrm>
          <a:prstGeom prst="rect">
            <a:avLst/>
          </a:prstGeom>
          <a:ln w="12700">
            <a:miter lim="400000"/>
          </a:ln>
        </p:spPr>
      </p:pic>
      <p:pic>
        <p:nvPicPr>
          <p:cNvPr id="271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009478" y="8433125"/>
            <a:ext cx="1693058" cy="1166329"/>
          </a:xfrm>
          <a:prstGeom prst="rect">
            <a:avLst/>
          </a:prstGeom>
          <a:ln w="12700">
            <a:miter lim="400000"/>
          </a:ln>
        </p:spPr>
      </p:pic>
      <p:pic>
        <p:nvPicPr>
          <p:cNvPr id="272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280936" y="8276442"/>
            <a:ext cx="1443250" cy="1479696"/>
          </a:xfrm>
          <a:prstGeom prst="rect">
            <a:avLst/>
          </a:prstGeom>
          <a:ln w="12700">
            <a:miter lim="400000"/>
          </a:ln>
        </p:spPr>
      </p:pic>
      <p:pic>
        <p:nvPicPr>
          <p:cNvPr id="273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56170" y="8679353"/>
            <a:ext cx="4006613" cy="673873"/>
          </a:xfrm>
          <a:prstGeom prst="rect">
            <a:avLst/>
          </a:prstGeom>
          <a:ln w="12700">
            <a:miter lim="400000"/>
          </a:ln>
        </p:spPr>
      </p:pic>
      <p:pic>
        <p:nvPicPr>
          <p:cNvPr id="274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0079587" y="8594359"/>
            <a:ext cx="2756160" cy="843862"/>
          </a:xfrm>
          <a:prstGeom prst="rect">
            <a:avLst/>
          </a:prstGeom>
          <a:ln w="12700">
            <a:miter lim="400000"/>
          </a:ln>
        </p:spPr>
      </p:pic>
      <p:sp>
        <p:nvSpPr>
          <p:cNvPr id="275" name="mcmaurer.github.io"/>
          <p:cNvSpPr txBox="1"/>
          <p:nvPr/>
        </p:nvSpPr>
        <p:spPr>
          <a:xfrm>
            <a:off x="182051" y="1501116"/>
            <a:ext cx="4052622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mcmaurer.github.io</a:t>
            </a:r>
          </a:p>
        </p:txBody>
      </p:sp>
      <p:sp>
        <p:nvSpPr>
          <p:cNvPr id="276" name="mjculshawmaurer@ucdavis.edu"/>
          <p:cNvSpPr txBox="1"/>
          <p:nvPr/>
        </p:nvSpPr>
        <p:spPr>
          <a:xfrm>
            <a:off x="6368571" y="1501116"/>
            <a:ext cx="659465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u="sng">
                <a:solidFill>
                  <a:srgbClr val="FFFFFF"/>
                </a:solidFill>
                <a:hlinkClick r:id="rId7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7" invalidUrl="" action="" tgtFrame="" tooltip="" history="1" highlightClick="0" endSnd="0"/>
              </a:rPr>
              <a:t>mjculshawmaurer@ucdavis.edu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6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6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6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6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Class="entr" nodeType="after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Class="entr" nodeType="after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Class="entr" nodeType="after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Class="entr" nodeType="after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Class="entr" nodeType="after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3" fill="hold"/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Class="entr" nodeType="afterEffect" presetSubtype="0" presetID="1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75" grpId="8"/>
      <p:bldP build="p" bldLvl="5" animBg="1" rev="0" advAuto="0" spid="269" grpId="1"/>
      <p:bldP build="whole" bldLvl="1" animBg="1" rev="0" advAuto="0" spid="273" grpId="5"/>
      <p:bldP build="whole" bldLvl="1" animBg="1" rev="0" advAuto="0" spid="272" grpId="2"/>
      <p:bldP build="whole" bldLvl="1" animBg="1" rev="0" advAuto="0" spid="274" grpId="4"/>
      <p:bldP build="whole" bldLvl="1" animBg="1" rev="0" advAuto="0" spid="271" grpId="3"/>
      <p:bldP build="whole" bldLvl="1" animBg="1" rev="0" advAuto="0" spid="276" grpId="7"/>
      <p:bldP build="whole" bldLvl="1" animBg="1" rev="0" advAuto="0" spid="270" grpId="6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Rectangle"/>
          <p:cNvSpPr/>
          <p:nvPr/>
        </p:nvSpPr>
        <p:spPr>
          <a:xfrm>
            <a:off x="-2024" y="-4901"/>
            <a:ext cx="13008848" cy="1511027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25" name="Outline"/>
          <p:cNvSpPr txBox="1"/>
          <p:nvPr>
            <p:ph type="title"/>
          </p:nvPr>
        </p:nvSpPr>
        <p:spPr>
          <a:xfrm>
            <a:off x="952500" y="-4901"/>
            <a:ext cx="11099800" cy="151102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pPr/>
            <a:r>
              <a:t>Outline</a:t>
            </a:r>
          </a:p>
        </p:txBody>
      </p:sp>
      <p:sp>
        <p:nvSpPr>
          <p:cNvPr id="126" name="Geocoris pallens system: background and motivations"/>
          <p:cNvSpPr txBox="1"/>
          <p:nvPr/>
        </p:nvSpPr>
        <p:spPr>
          <a:xfrm>
            <a:off x="1661994" y="2552582"/>
            <a:ext cx="11099800" cy="11938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spcBef>
                <a:spcPts val="4200"/>
              </a:spcBef>
            </a:pPr>
            <a:r>
              <a:rPr b="1" i="1">
                <a:latin typeface="Helvetica"/>
                <a:ea typeface="Helvetica"/>
                <a:cs typeface="Helvetica"/>
                <a:sym typeface="Helvetica"/>
              </a:rPr>
              <a:t>Geocoris pallens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 system:</a:t>
            </a:r>
            <a:r>
              <a:t> background and motivations</a:t>
            </a:r>
          </a:p>
        </p:txBody>
      </p:sp>
      <p:pic>
        <p:nvPicPr>
          <p:cNvPr id="127" name="IndirectVirulenceDiagram.png" descr="IndirectVirulenceDiagr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5416" y="4750469"/>
            <a:ext cx="1693864" cy="1640513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pic>
        <p:nvPicPr>
          <p:cNvPr id="128" name="geocoris_egg_cannibal.jpg" descr="geocoris_egg_cannibal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2368" y="2303399"/>
            <a:ext cx="1692175" cy="1692175"/>
          </a:xfrm>
          <a:prstGeom prst="rect">
            <a:avLst/>
          </a:prstGeom>
          <a:ln w="12700">
            <a:miter lim="400000"/>
          </a:ln>
        </p:spPr>
      </p:pic>
      <p:sp>
        <p:nvSpPr>
          <p:cNvPr id="129" name="Theoretical stuff: disease and population dynamics"/>
          <p:cNvSpPr txBox="1"/>
          <p:nvPr/>
        </p:nvSpPr>
        <p:spPr>
          <a:xfrm>
            <a:off x="1662490" y="5246956"/>
            <a:ext cx="11099801" cy="6477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spcBef>
                <a:spcPts val="4200"/>
              </a:spcBef>
              <a:defRPr b="1">
                <a:latin typeface="Helvetica"/>
                <a:ea typeface="Helvetica"/>
                <a:cs typeface="Helvetica"/>
                <a:sym typeface="Helvetica"/>
              </a:defRPr>
            </a:pPr>
            <a:r>
              <a:t>Theoretical stuff:</a:t>
            </a:r>
            <a:r>
              <a:rPr b="0">
                <a:latin typeface="+mn-lt"/>
                <a:ea typeface="+mn-ea"/>
                <a:cs typeface="+mn-cs"/>
                <a:sym typeface="Helvetica Light"/>
              </a:rPr>
              <a:t> disease and population dynamics</a:t>
            </a:r>
          </a:p>
        </p:txBody>
      </p:sp>
      <p:sp>
        <p:nvSpPr>
          <p:cNvPr id="130" name="Agent-based model: structure and analysis"/>
          <p:cNvSpPr txBox="1"/>
          <p:nvPr/>
        </p:nvSpPr>
        <p:spPr>
          <a:xfrm>
            <a:off x="1662490" y="7681326"/>
            <a:ext cx="11099801" cy="6477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b="1">
                <a:latin typeface="Helvetica"/>
                <a:ea typeface="Helvetica"/>
                <a:cs typeface="Helvetica"/>
                <a:sym typeface="Helvetica"/>
              </a:defRPr>
            </a:pPr>
            <a:r>
              <a:t>Agent-based model: </a:t>
            </a:r>
            <a:r>
              <a:rPr b="0">
                <a:latin typeface="+mn-lt"/>
                <a:ea typeface="+mn-ea"/>
                <a:cs typeface="+mn-cs"/>
                <a:sym typeface="Helvetica Light"/>
              </a:rPr>
              <a:t>structure and analysis</a:t>
            </a:r>
          </a:p>
        </p:txBody>
      </p:sp>
      <p:pic>
        <p:nvPicPr>
          <p:cNvPr id="131" name="NetLogoCannModel.png" descr="NetLogoCannModel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-13969" y="7146046"/>
            <a:ext cx="1692175" cy="16921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after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mph" nodeType="afterEffect" presetID="9" grpId="5" fill="hold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indefinite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0"/>
                                      </p:to>
                                    </p:set>
                                    <p:animEffect filter="image" prLst="opacity: 0.50; ">
                                      <p:cBhvr>
                                        <p:cTn id="20" dur="indefinite" fill="hold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Class="emph" nodeType="afterEffect" presetID="9" grpId="6" fill="hold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indefinite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0"/>
                                      </p:to>
                                    </p:set>
                                    <p:animEffect filter="image" prLst="opacity: 0.50; ">
                                      <p:cBhvr>
                                        <p:cTn id="24" dur="indefinite" fill="hold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Class="entr" nodeType="afterEffect" presetSubtype="0" presetID="1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Class="emph" nodeType="afterEffect" presetID="9" grpId="9" fill="hold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indefinite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0"/>
                                      </p:to>
                                    </p:set>
                                    <p:animEffect filter="image" prLst="opacity: 0.50; ">
                                      <p:cBhvr>
                                        <p:cTn id="35" dur="indefinite" fill="hold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Class="emph" nodeType="afterEffect" presetID="9" grpId="10" fill="hold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indefinite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0"/>
                                      </p:to>
                                    </p:set>
                                    <p:animEffect filter="image" prLst="opacity: 0.50; ">
                                      <p:cBhvr>
                                        <p:cTn id="39" dur="indefinite" fill="hold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31" grpId="8"/>
      <p:bldP build="whole" bldLvl="1" animBg="1" rev="0" advAuto="0" spid="127" grpId="9"/>
      <p:bldP build="whole" bldLvl="1" animBg="1" rev="0" advAuto="0" spid="126" grpId="2"/>
      <p:bldP build="whole" bldLvl="1" animBg="1" rev="0" advAuto="0" spid="129" grpId="10"/>
      <p:bldP build="whole" bldLvl="1" animBg="1" rev="0" advAuto="0" spid="129" grpId="4"/>
      <p:bldP build="whole" bldLvl="1" animBg="1" rev="0" advAuto="0" spid="126" grpId="6"/>
      <p:bldP build="whole" bldLvl="1" animBg="1" rev="0" advAuto="0" spid="127" grpId="3"/>
      <p:bldP build="whole" bldLvl="1" animBg="1" rev="0" advAuto="0" spid="128" grpId="1"/>
      <p:bldP build="whole" bldLvl="1" animBg="1" rev="0" advAuto="0" spid="130" grpId="7"/>
      <p:bldP build="whole" bldLvl="1" animBg="1" rev="0" advAuto="0" spid="128" grpId="5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Rectangle"/>
          <p:cNvSpPr/>
          <p:nvPr/>
        </p:nvSpPr>
        <p:spPr>
          <a:xfrm>
            <a:off x="-2024" y="-4901"/>
            <a:ext cx="13008848" cy="1656393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279" name="Populations and Cannibalism"/>
          <p:cNvSpPr txBox="1"/>
          <p:nvPr>
            <p:ph type="title"/>
          </p:nvPr>
        </p:nvSpPr>
        <p:spPr>
          <a:xfrm>
            <a:off x="952500" y="1494"/>
            <a:ext cx="11099800" cy="1643604"/>
          </a:xfrm>
          <a:prstGeom prst="rect">
            <a:avLst/>
          </a:prstGeom>
        </p:spPr>
        <p:txBody>
          <a:bodyPr/>
          <a:lstStyle>
            <a:lvl1pPr defTabSz="484886">
              <a:defRPr sz="664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pPr/>
            <a:r>
              <a:t>Populations and Cannibalism</a:t>
            </a:r>
          </a:p>
        </p:txBody>
      </p:sp>
      <p:pic>
        <p:nvPicPr>
          <p:cNvPr id="280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69443" y="2811043"/>
            <a:ext cx="12833974" cy="588411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Rectangle"/>
          <p:cNvSpPr/>
          <p:nvPr/>
        </p:nvSpPr>
        <p:spPr>
          <a:xfrm>
            <a:off x="-2024" y="-4901"/>
            <a:ext cx="13008848" cy="1656393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285" name="Populations and Cannibalism"/>
          <p:cNvSpPr txBox="1"/>
          <p:nvPr>
            <p:ph type="title"/>
          </p:nvPr>
        </p:nvSpPr>
        <p:spPr>
          <a:xfrm>
            <a:off x="952500" y="1494"/>
            <a:ext cx="11099800" cy="1643604"/>
          </a:xfrm>
          <a:prstGeom prst="rect">
            <a:avLst/>
          </a:prstGeom>
        </p:spPr>
        <p:txBody>
          <a:bodyPr/>
          <a:lstStyle>
            <a:lvl1pPr defTabSz="484886">
              <a:defRPr sz="664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pPr/>
            <a:r>
              <a:t>Populations and Cannibalism</a:t>
            </a:r>
          </a:p>
        </p:txBody>
      </p:sp>
      <p:pic>
        <p:nvPicPr>
          <p:cNvPr id="286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2554" y="2588283"/>
            <a:ext cx="12599692" cy="632963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Rectangle"/>
          <p:cNvSpPr/>
          <p:nvPr/>
        </p:nvSpPr>
        <p:spPr>
          <a:xfrm>
            <a:off x="-2024" y="-4901"/>
            <a:ext cx="13008848" cy="1656393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291" name="Hunger Games"/>
          <p:cNvSpPr txBox="1"/>
          <p:nvPr>
            <p:ph type="title"/>
          </p:nvPr>
        </p:nvSpPr>
        <p:spPr>
          <a:xfrm>
            <a:off x="952500" y="1494"/>
            <a:ext cx="11099800" cy="164360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pPr/>
            <a:r>
              <a:t>Hunger Games</a:t>
            </a:r>
          </a:p>
        </p:txBody>
      </p:sp>
      <p:pic>
        <p:nvPicPr>
          <p:cNvPr id="292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77697" y="1886788"/>
            <a:ext cx="10849406" cy="760418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Rectangle"/>
          <p:cNvSpPr/>
          <p:nvPr/>
        </p:nvSpPr>
        <p:spPr>
          <a:xfrm>
            <a:off x="-2024" y="-4901"/>
            <a:ext cx="13008848" cy="21590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297" name="Hunger Games"/>
          <p:cNvSpPr txBox="1"/>
          <p:nvPr>
            <p:ph type="title"/>
          </p:nvPr>
        </p:nvSpPr>
        <p:spPr>
          <a:xfrm>
            <a:off x="952500" y="-977"/>
            <a:ext cx="11099800" cy="215115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pPr/>
            <a:r>
              <a:t>Hunger Games</a:t>
            </a:r>
          </a:p>
        </p:txBody>
      </p:sp>
      <p:pic>
        <p:nvPicPr>
          <p:cNvPr id="29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77998" y="2369029"/>
            <a:ext cx="12458435" cy="739152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Rectangle"/>
          <p:cNvSpPr/>
          <p:nvPr/>
        </p:nvSpPr>
        <p:spPr>
          <a:xfrm>
            <a:off x="-2024" y="-4901"/>
            <a:ext cx="13008848" cy="21590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301" name="Hunger Games"/>
          <p:cNvSpPr txBox="1"/>
          <p:nvPr>
            <p:ph type="title"/>
          </p:nvPr>
        </p:nvSpPr>
        <p:spPr>
          <a:xfrm>
            <a:off x="952500" y="-977"/>
            <a:ext cx="11099800" cy="215115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pPr/>
            <a:r>
              <a:t>Hunger Games</a:t>
            </a:r>
          </a:p>
        </p:txBody>
      </p:sp>
      <p:pic>
        <p:nvPicPr>
          <p:cNvPr id="30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99718" y="2305050"/>
            <a:ext cx="11605364" cy="72421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Rectangle"/>
          <p:cNvSpPr/>
          <p:nvPr/>
        </p:nvSpPr>
        <p:spPr>
          <a:xfrm>
            <a:off x="-2024" y="-4901"/>
            <a:ext cx="13008848" cy="21590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pic>
        <p:nvPicPr>
          <p:cNvPr id="134" name="geocoris_highres.jpeg" descr="geocoris_highres.jpe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2187575"/>
            <a:ext cx="13004800" cy="7600950"/>
          </a:xfrm>
          <a:prstGeom prst="rect">
            <a:avLst/>
          </a:prstGeom>
          <a:ln w="12700">
            <a:miter lim="400000"/>
          </a:ln>
        </p:spPr>
      </p:pic>
      <p:sp>
        <p:nvSpPr>
          <p:cNvPr id="135" name="My Inspiration, My Muse"/>
          <p:cNvSpPr txBox="1"/>
          <p:nvPr>
            <p:ph type="title"/>
          </p:nvPr>
        </p:nvSpPr>
        <p:spPr>
          <a:xfrm>
            <a:off x="952500" y="-10632"/>
            <a:ext cx="11099800" cy="2170463"/>
          </a:xfrm>
          <a:prstGeom prst="rect">
            <a:avLst/>
          </a:prstGeom>
        </p:spPr>
        <p:txBody>
          <a:bodyPr/>
          <a:lstStyle>
            <a:lvl1pPr defTabSz="560831">
              <a:defRPr sz="7679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pPr/>
            <a:r>
              <a:t>My Inspiration, My Muse</a:t>
            </a:r>
          </a:p>
        </p:txBody>
      </p:sp>
      <p:sp>
        <p:nvSpPr>
          <p:cNvPr id="136" name="Geocoris pallens, the big-eyed bug…"/>
          <p:cNvSpPr txBox="1"/>
          <p:nvPr>
            <p:ph type="body" idx="1"/>
          </p:nvPr>
        </p:nvSpPr>
        <p:spPr>
          <a:xfrm>
            <a:off x="952500" y="2844800"/>
            <a:ext cx="11099800" cy="6286500"/>
          </a:xfrm>
          <a:prstGeom prst="rect">
            <a:avLst/>
          </a:prstGeom>
          <a:solidFill>
            <a:srgbClr val="FFFFFF">
              <a:alpha val="69388"/>
            </a:srgbClr>
          </a:solidFill>
        </p:spPr>
        <p:txBody>
          <a:bodyPr/>
          <a:lstStyle/>
          <a:p>
            <a:pPr marL="0" indent="0">
              <a:buSzTx/>
              <a:buNone/>
            </a:pPr>
            <a:r>
              <a:rPr i="1">
                <a:latin typeface="Helvetica"/>
                <a:ea typeface="Helvetica"/>
                <a:cs typeface="Helvetica"/>
                <a:sym typeface="Helvetica"/>
              </a:rPr>
              <a:t>Geocoris</a:t>
            </a:r>
            <a:r>
              <a:t> </a:t>
            </a:r>
            <a:r>
              <a:rPr i="1">
                <a:latin typeface="Helvetica"/>
                <a:ea typeface="Helvetica"/>
                <a:cs typeface="Helvetica"/>
                <a:sym typeface="Helvetica"/>
              </a:rPr>
              <a:t>pallens, </a:t>
            </a:r>
            <a:r>
              <a:t>the big-eyed bug</a:t>
            </a:r>
          </a:p>
          <a:p>
            <a:pPr marL="0" indent="0">
              <a:buSzTx/>
              <a:buNone/>
            </a:pPr>
            <a:r>
              <a:t>Generalist Hemipteran predator</a:t>
            </a:r>
          </a:p>
          <a:p>
            <a:pPr marL="0" indent="0">
              <a:buSzTx/>
              <a:buNone/>
            </a:pPr>
            <a:r>
              <a:t>Beneficial in cotton, alfalfa, vegetable systems</a:t>
            </a:r>
          </a:p>
          <a:p>
            <a:pPr marL="0" indent="0">
              <a:buSzTx/>
              <a:buNone/>
            </a:pPr>
            <a:r>
              <a:t>Exhibit density-dependent cannibalism</a:t>
            </a:r>
          </a:p>
          <a:p>
            <a:pPr marL="0" indent="0">
              <a:buSzTx/>
              <a:buNone/>
            </a:pPr>
            <a:r>
              <a:t>Poor test-takers: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136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IMG_4717.JPG" descr="IMG_4717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5730" y="-4670277"/>
            <a:ext cx="12213340" cy="1628445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Rectangle"/>
          <p:cNvSpPr/>
          <p:nvPr/>
        </p:nvSpPr>
        <p:spPr>
          <a:xfrm>
            <a:off x="-2024" y="-4901"/>
            <a:ext cx="13008848" cy="21590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43" name="Cannibalism Assay"/>
          <p:cNvSpPr txBox="1"/>
          <p:nvPr>
            <p:ph type="title"/>
          </p:nvPr>
        </p:nvSpPr>
        <p:spPr>
          <a:xfrm>
            <a:off x="952500" y="-2414"/>
            <a:ext cx="11099800" cy="215402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pPr/>
            <a:r>
              <a:t>Cannibalism Assay</a:t>
            </a:r>
          </a:p>
        </p:txBody>
      </p:sp>
      <p:sp>
        <p:nvSpPr>
          <p:cNvPr id="144" name="Females placed in Petri dishes…"/>
          <p:cNvSpPr txBox="1"/>
          <p:nvPr>
            <p:ph type="body" sz="half" idx="1"/>
          </p:nvPr>
        </p:nvSpPr>
        <p:spPr>
          <a:xfrm>
            <a:off x="952500" y="2319631"/>
            <a:ext cx="6187233" cy="7246502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t>Females placed in Petri dishes</a:t>
            </a:r>
          </a:p>
          <a:p>
            <a:pPr marL="0" indent="0">
              <a:buSzTx/>
              <a:buNone/>
            </a:pPr>
            <a:r>
              <a:t>Given </a:t>
            </a:r>
            <a:r>
              <a:rPr i="1">
                <a:latin typeface="Helvetica"/>
                <a:ea typeface="Helvetica"/>
                <a:cs typeface="Helvetica"/>
                <a:sym typeface="Helvetica"/>
              </a:rPr>
              <a:t>Ephestia </a:t>
            </a:r>
            <a:r>
              <a:t>eggs, green bean, sunflower seeds, water source</a:t>
            </a:r>
          </a:p>
          <a:p>
            <a:pPr marL="0" indent="0">
              <a:buSzTx/>
              <a:buNone/>
            </a:pPr>
            <a:r>
              <a:t>Females lay and cannibalize eggs</a:t>
            </a:r>
          </a:p>
          <a:p>
            <a:pPr marL="0" indent="0">
              <a:buSzTx/>
              <a:buNone/>
            </a:pPr>
            <a:r>
              <a:t>Visible chorion left behind</a:t>
            </a:r>
          </a:p>
        </p:txBody>
      </p:sp>
      <p:pic>
        <p:nvPicPr>
          <p:cNvPr id="145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432356" y="2241729"/>
            <a:ext cx="5551729" cy="740230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144" grpId="1"/>
      <p:bldP build="whole" bldLvl="1" animBg="1" rev="0" advAuto="0" spid="145" grpId="2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Rectangle"/>
          <p:cNvSpPr/>
          <p:nvPr/>
        </p:nvSpPr>
        <p:spPr>
          <a:xfrm>
            <a:off x="-2024" y="-4901"/>
            <a:ext cx="13008848" cy="21590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50" name="Geocoris Disease"/>
          <p:cNvSpPr txBox="1"/>
          <p:nvPr>
            <p:ph type="title"/>
          </p:nvPr>
        </p:nvSpPr>
        <p:spPr>
          <a:xfrm>
            <a:off x="952500" y="1494"/>
            <a:ext cx="11099800" cy="2146212"/>
          </a:xfrm>
          <a:prstGeom prst="rect">
            <a:avLst/>
          </a:prstGeom>
        </p:spPr>
        <p:txBody>
          <a:bodyPr/>
          <a:lstStyle/>
          <a:p>
            <a:pPr>
              <a:defRPr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pPr>
            <a:r>
              <a:t>Geocoris</a:t>
            </a:r>
            <a:r>
              <a:rPr i="0"/>
              <a:t> Disease</a:t>
            </a:r>
          </a:p>
        </p:txBody>
      </p:sp>
      <p:sp>
        <p:nvSpPr>
          <p:cNvPr id="151" name="In 2012-13, dramatic population collapses…"/>
          <p:cNvSpPr txBox="1"/>
          <p:nvPr>
            <p:ph type="body" idx="1"/>
          </p:nvPr>
        </p:nvSpPr>
        <p:spPr>
          <a:xfrm>
            <a:off x="151383" y="2145323"/>
            <a:ext cx="12702034" cy="7585980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t>In 2012-13, dramatic population collapses</a:t>
            </a:r>
          </a:p>
          <a:p>
            <a:pPr marL="0" indent="0">
              <a:buSzTx/>
              <a:buNone/>
            </a:pPr>
            <a:r>
              <a:t>Coincided with a spike in cannibalism expression</a:t>
            </a:r>
          </a:p>
          <a:p>
            <a:pPr marL="0" indent="0">
              <a:buSzTx/>
              <a:buNone/>
            </a:pPr>
            <a:r>
              <a:t>Population collapses spread geographically</a:t>
            </a:r>
          </a:p>
          <a:p>
            <a:pPr marL="0" indent="0">
              <a:buSzTx/>
              <a:buNone/>
            </a:pPr>
            <a:r>
              <a:t>Lab colonies also began to collapse</a:t>
            </a:r>
          </a:p>
          <a:p>
            <a:pPr marL="0" indent="0">
              <a:buSzTx/>
              <a:buNone/>
            </a:pPr>
            <a:r>
              <a:t>Several experiments to show transmission of cannibalism phenotype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1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151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Rectangle"/>
          <p:cNvSpPr/>
          <p:nvPr/>
        </p:nvSpPr>
        <p:spPr>
          <a:xfrm>
            <a:off x="-2024" y="-4901"/>
            <a:ext cx="13008848" cy="1656393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56" name="Populations and Cannibalism"/>
          <p:cNvSpPr txBox="1"/>
          <p:nvPr>
            <p:ph type="title"/>
          </p:nvPr>
        </p:nvSpPr>
        <p:spPr>
          <a:xfrm>
            <a:off x="952500" y="1494"/>
            <a:ext cx="11099800" cy="1643604"/>
          </a:xfrm>
          <a:prstGeom prst="rect">
            <a:avLst/>
          </a:prstGeom>
        </p:spPr>
        <p:txBody>
          <a:bodyPr/>
          <a:lstStyle>
            <a:lvl1pPr defTabSz="484886">
              <a:defRPr sz="664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pPr/>
            <a:r>
              <a:t>Populations and Cannibalism</a:t>
            </a:r>
          </a:p>
        </p:txBody>
      </p:sp>
      <p:pic>
        <p:nvPicPr>
          <p:cNvPr id="157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781007" y="1714919"/>
            <a:ext cx="5442786" cy="796811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57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Rectangle"/>
          <p:cNvSpPr/>
          <p:nvPr/>
        </p:nvSpPr>
        <p:spPr>
          <a:xfrm>
            <a:off x="-2024" y="-4901"/>
            <a:ext cx="13008848" cy="21590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62" name="Cannibalism and Disease"/>
          <p:cNvSpPr txBox="1"/>
          <p:nvPr>
            <p:ph type="title"/>
          </p:nvPr>
        </p:nvSpPr>
        <p:spPr>
          <a:xfrm>
            <a:off x="952500" y="14711"/>
            <a:ext cx="11099800" cy="2119778"/>
          </a:xfrm>
          <a:prstGeom prst="rect">
            <a:avLst/>
          </a:prstGeom>
        </p:spPr>
        <p:txBody>
          <a:bodyPr/>
          <a:lstStyle>
            <a:lvl1pPr defTabSz="566674">
              <a:defRPr sz="776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pPr/>
            <a:r>
              <a:t>Cannibalism and Disease</a:t>
            </a:r>
          </a:p>
        </p:txBody>
      </p:sp>
      <p:sp>
        <p:nvSpPr>
          <p:cNvPr id="163" name="Cannibalism is widespread, can have a range of effects on population dynamics…"/>
          <p:cNvSpPr txBox="1"/>
          <p:nvPr>
            <p:ph type="body" idx="1"/>
          </p:nvPr>
        </p:nvSpPr>
        <p:spPr>
          <a:xfrm>
            <a:off x="952500" y="2174113"/>
            <a:ext cx="11099800" cy="7568914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t>Cannibalism is widespread, can have a range of effects on population dynamics</a:t>
            </a:r>
          </a:p>
          <a:p>
            <a:pPr marL="0" indent="0">
              <a:buSzTx/>
              <a:buNone/>
            </a:pPr>
            <a:r>
              <a:t>Frequently size/stage dependent</a:t>
            </a:r>
          </a:p>
          <a:p>
            <a:pPr marL="0" indent="0">
              <a:buSzTx/>
              <a:buNone/>
            </a:pPr>
            <a:r>
              <a:t>Common response to dietary stress</a:t>
            </a:r>
          </a:p>
          <a:p>
            <a:pPr marL="0" indent="0">
              <a:buSzTx/>
              <a:buNone/>
            </a:pPr>
            <a:r>
              <a:t>Disease commonly causes dietary stress</a:t>
            </a:r>
          </a:p>
          <a:p>
            <a:pPr marL="0" indent="0">
              <a:buSzTx/>
              <a:buNone/>
            </a:pPr>
            <a:r>
              <a:t>Previously thought that cannibalism typically reduced disease transmission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163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Rectangle"/>
          <p:cNvSpPr/>
          <p:nvPr/>
        </p:nvSpPr>
        <p:spPr>
          <a:xfrm>
            <a:off x="-2024" y="-4901"/>
            <a:ext cx="13008848" cy="21590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68" name="Disease-Induced Cannibalism"/>
          <p:cNvSpPr txBox="1"/>
          <p:nvPr>
            <p:ph type="title"/>
          </p:nvPr>
        </p:nvSpPr>
        <p:spPr>
          <a:xfrm>
            <a:off x="952500" y="14711"/>
            <a:ext cx="11099800" cy="2119778"/>
          </a:xfrm>
          <a:prstGeom prst="rect">
            <a:avLst/>
          </a:prstGeom>
        </p:spPr>
        <p:txBody>
          <a:bodyPr/>
          <a:lstStyle>
            <a:lvl1pPr defTabSz="508254">
              <a:defRPr sz="696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pPr/>
            <a:r>
              <a:t>Disease-Induced Cannibalism</a:t>
            </a:r>
          </a:p>
        </p:txBody>
      </p:sp>
      <p:sp>
        <p:nvSpPr>
          <p:cNvPr id="169" name="2 previous examples from literature: Tribolium beetles (Yan et al 1994) and Gammarus amphipods (Bunke et al 2015)…"/>
          <p:cNvSpPr txBox="1"/>
          <p:nvPr>
            <p:ph type="body" idx="1"/>
          </p:nvPr>
        </p:nvSpPr>
        <p:spPr>
          <a:xfrm>
            <a:off x="952500" y="2174113"/>
            <a:ext cx="11099800" cy="7568914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t>2 previous examples from literature: </a:t>
            </a:r>
            <a:r>
              <a:rPr i="1">
                <a:latin typeface="Helvetica"/>
                <a:ea typeface="Helvetica"/>
                <a:cs typeface="Helvetica"/>
                <a:sym typeface="Helvetica"/>
              </a:rPr>
              <a:t>Tribolium</a:t>
            </a:r>
            <a:r>
              <a:t> beetles (Yan et al 1994) and </a:t>
            </a:r>
            <a:r>
              <a:rPr i="1">
                <a:latin typeface="Helvetica"/>
                <a:ea typeface="Helvetica"/>
                <a:cs typeface="Helvetica"/>
                <a:sym typeface="Helvetica"/>
              </a:rPr>
              <a:t>Gammarus</a:t>
            </a:r>
            <a:r>
              <a:t> amphipods (Bunke et al 2015)</a:t>
            </a:r>
          </a:p>
          <a:p>
            <a:pPr marL="0" indent="0">
              <a:buSzTx/>
              <a:buNone/>
            </a:pPr>
            <a:r>
              <a:t>Potentially a more widespread phenomenon, prompting general theoretical exploration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169" grpId="1"/>
    </p:bldLst>
  </p:timing>
</p:sld>
</file>

<file path=ppt/theme/_rels/theme1.xml.rels><?xml version="1.0" encoding="UTF-8"?>
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?>
<Relationships xmlns="http://schemas.openxmlformats.org/package/2006/relationships"><Relationship Id="rId1" Type="http://schemas.openxmlformats.org/officeDocument/2006/relationships/image" Target="../media/image2.png"/></Relationships>
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